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1424"/>
          <c:y val="0.154497"/>
          <c:w val="0.778794"/>
          <c:h val="0.672251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Mementos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000000"/>
                    </a:solidFill>
                    <a:latin typeface="Helvetica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485437"/>
          <c:y val="0"/>
          <c:w val="0.929359"/>
          <c:h val="0.1536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chart" Target="../charts/char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tif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hyperlink" Target="http://www.cnn.com" TargetMode="External"/><Relationship Id="rId5" Type="http://schemas.openxmlformats.org/officeDocument/2006/relationships/hyperlink" Target="http://www.fox.com" TargetMode="External"/><Relationship Id="rId6" Type="http://schemas.openxmlformats.org/officeDocument/2006/relationships/hyperlink" Target="http://www.apples.com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hyperlink" Target="http://www.msn.com/news" TargetMode="External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Collections of Internet Archives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John Berlin, Joel Rodriguez, Slobodan Milanko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Detail: From Domain</a:t>
            </a:r>
          </a:p>
        </p:txBody>
      </p:sp>
      <p:pic>
        <p:nvPicPr>
          <p:cNvPr id="23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graphicFrame>
        <p:nvGraphicFramePr>
          <p:cNvPr id="234" name="Chart 234"/>
          <p:cNvGraphicFramePr/>
          <p:nvPr/>
        </p:nvGraphicFramePr>
        <p:xfrm>
          <a:off x="7273765" y="2886896"/>
          <a:ext cx="3883392" cy="256763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35" name="Shape 235"/>
          <p:cNvSpPr/>
          <p:nvPr/>
        </p:nvSpPr>
        <p:spPr>
          <a:xfrm>
            <a:off x="2990401" y="3504614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tags</a:t>
            </a:r>
          </a:p>
        </p:txBody>
      </p:sp>
      <p:sp>
        <p:nvSpPr>
          <p:cNvPr id="236" name="Shape 236"/>
          <p:cNvSpPr/>
          <p:nvPr/>
        </p:nvSpPr>
        <p:spPr>
          <a:xfrm>
            <a:off x="3574624" y="5820419"/>
            <a:ext cx="390864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TODO::: other charts from email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Needed Tools</a:t>
            </a:r>
          </a:p>
        </p:txBody>
      </p:sp>
      <p:sp>
        <p:nvSpPr>
          <p:cNvPr id="239" name="Shape 239"/>
          <p:cNvSpPr/>
          <p:nvPr/>
        </p:nvSpPr>
        <p:spPr>
          <a:xfrm>
            <a:off x="1518488" y="2851150"/>
            <a:ext cx="843950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Mink, WARCreate</a:t>
            </a:r>
          </a:p>
          <a:p>
            <a:pPr lvl="3" algn="l">
              <a:defRPr sz="3400"/>
            </a:pPr>
            <a:r>
              <a:t>Create sample archives for local testing</a:t>
            </a:r>
          </a:p>
        </p:txBody>
      </p:sp>
      <p:sp>
        <p:nvSpPr>
          <p:cNvPr id="240" name="Shape 240"/>
          <p:cNvSpPr/>
          <p:nvPr/>
        </p:nvSpPr>
        <p:spPr>
          <a:xfrm>
            <a:off x="1456385" y="4305300"/>
            <a:ext cx="87840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Wayback Machine (Local/Remote)</a:t>
            </a:r>
          </a:p>
          <a:p>
            <a:pPr lvl="3" algn="l">
              <a:defRPr sz="3400"/>
            </a:pPr>
            <a:r>
              <a:t>Get an understanding for look of archives</a:t>
            </a:r>
          </a:p>
        </p:txBody>
      </p:sp>
      <p:sp>
        <p:nvSpPr>
          <p:cNvPr id="241" name="Shape 241"/>
          <p:cNvSpPr/>
          <p:nvPr/>
        </p:nvSpPr>
        <p:spPr>
          <a:xfrm>
            <a:off x="954782" y="30391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954782" y="447074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1438046" y="5784850"/>
            <a:ext cx="614405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WAIL </a:t>
            </a:r>
          </a:p>
          <a:p>
            <a:pPr lvl="3" algn="l">
              <a:defRPr sz="3400"/>
            </a:pPr>
            <a:r>
              <a:t>Local archiving and hosting</a:t>
            </a:r>
          </a:p>
        </p:txBody>
      </p:sp>
      <p:sp>
        <p:nvSpPr>
          <p:cNvPr id="244" name="Shape 244"/>
          <p:cNvSpPr/>
          <p:nvPr/>
        </p:nvSpPr>
        <p:spPr>
          <a:xfrm>
            <a:off x="954782" y="5927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1503959" y="7264400"/>
            <a:ext cx="6593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PhantomJS (snapshots) and D3</a:t>
            </a:r>
          </a:p>
        </p:txBody>
      </p:sp>
      <p:sp>
        <p:nvSpPr>
          <p:cNvPr id="246" name="Shape 246"/>
          <p:cNvSpPr/>
          <p:nvPr/>
        </p:nvSpPr>
        <p:spPr>
          <a:xfrm>
            <a:off x="954782" y="7384702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1742182" y="353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1742182" y="5023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1742182" y="65090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Roles</a:t>
            </a:r>
          </a:p>
        </p:txBody>
      </p:sp>
      <p:sp>
        <p:nvSpPr>
          <p:cNvPr id="252" name="Shape 252"/>
          <p:cNvSpPr/>
          <p:nvPr/>
        </p:nvSpPr>
        <p:spPr>
          <a:xfrm>
            <a:off x="1176934" y="2406650"/>
            <a:ext cx="10650932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Entire Group </a:t>
            </a:r>
          </a:p>
          <a:p>
            <a:pPr lvl="2" algn="l"/>
            <a:r>
              <a:t>Code - Develop a working product</a:t>
            </a:r>
          </a:p>
          <a:p>
            <a:pPr lvl="2" algn="l"/>
            <a:r>
              <a:t>Test - Ensure visualization accepts dynamic data</a:t>
            </a:r>
          </a:p>
          <a:p>
            <a:pPr lvl="2" algn="l"/>
            <a:r>
              <a:t>Survey for feedback</a:t>
            </a:r>
          </a:p>
          <a:p>
            <a:pPr lvl="2" algn="l"/>
            <a:r>
              <a:t>Create demo</a:t>
            </a:r>
          </a:p>
          <a:p>
            <a:pPr algn="l"/>
          </a:p>
          <a:p>
            <a:pPr algn="l"/>
            <a:r>
              <a:t>Dan &amp; Joel</a:t>
            </a:r>
          </a:p>
          <a:p>
            <a:pPr lvl="2" algn="l"/>
            <a:r>
              <a:t>Create final presentation</a:t>
            </a:r>
          </a:p>
          <a:p>
            <a:pPr lvl="2" algn="l"/>
          </a:p>
          <a:p>
            <a:pPr algn="l"/>
            <a:r>
              <a:t>John </a:t>
            </a:r>
          </a:p>
          <a:p>
            <a:pPr lvl="2" algn="l"/>
            <a:r>
              <a:t>Final presenter of solution</a:t>
            </a:r>
          </a:p>
        </p:txBody>
      </p:sp>
      <p:sp>
        <p:nvSpPr>
          <p:cNvPr id="253" name="Shape 253"/>
          <p:cNvSpPr/>
          <p:nvPr/>
        </p:nvSpPr>
        <p:spPr>
          <a:xfrm>
            <a:off x="776982" y="2607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776982" y="5909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776982" y="749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1284982" y="64328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1284982" y="80584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1284982" y="480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1284982" y="4261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1284982" y="3181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1284982" y="3721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</a:t>
            </a:r>
          </a:p>
        </p:txBody>
      </p:sp>
      <p:sp>
        <p:nvSpPr>
          <p:cNvPr id="264" name="Shape 264"/>
          <p:cNvSpPr/>
          <p:nvPr/>
        </p:nvSpPr>
        <p:spPr>
          <a:xfrm>
            <a:off x="2260650" y="3460749"/>
            <a:ext cx="810250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4-6 weeks to develop</a:t>
            </a:r>
          </a:p>
          <a:p>
            <a:pPr algn="l"/>
          </a:p>
          <a:p>
            <a:pPr algn="l"/>
            <a:r>
              <a:t>1 week to demo and test</a:t>
            </a:r>
          </a:p>
          <a:p>
            <a:pPr algn="l"/>
          </a:p>
          <a:p>
            <a:pPr algn="l"/>
            <a:r>
              <a:t>Weekly feedback to ensure satisfaction</a:t>
            </a:r>
          </a:p>
        </p:txBody>
      </p:sp>
      <p:sp>
        <p:nvSpPr>
          <p:cNvPr id="265" name="Shape 265"/>
          <p:cNvSpPr/>
          <p:nvPr/>
        </p:nvSpPr>
        <p:spPr>
          <a:xfrm>
            <a:off x="1729482" y="368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1729482" y="47437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729482" y="5800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1122525" y="2467228"/>
            <a:ext cx="75522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/>
            <a:r>
              <a:t>Current solutions are limiting; small focus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8082" y="2626325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184712" y="3528025"/>
            <a:ext cx="1063537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/>
            </a:pPr>
            <a:r>
              <a:t>Archivers are unable to visually experience collections</a:t>
            </a:r>
          </a:p>
          <a:p>
            <a:pPr lvl="2" algn="l">
              <a:defRPr sz="3300"/>
            </a:pPr>
            <a:r>
              <a:t>Lack of resource evolution</a:t>
            </a:r>
          </a:p>
          <a:p>
            <a:pPr lvl="2" algn="l">
              <a:defRPr sz="3300"/>
            </a:pPr>
            <a:r>
              <a:t>Lack of comparison</a:t>
            </a:r>
          </a:p>
          <a:p>
            <a:pPr lvl="2" algn="l">
              <a:defRPr sz="3300"/>
            </a:pPr>
            <a:r>
              <a:t>Lack of statistics</a:t>
            </a:r>
          </a:p>
        </p:txBody>
      </p:sp>
      <p:sp>
        <p:nvSpPr>
          <p:cNvPr id="126" name="Shape 126"/>
          <p:cNvSpPr/>
          <p:nvPr/>
        </p:nvSpPr>
        <p:spPr>
          <a:xfrm>
            <a:off x="688082" y="36896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32582" y="4181822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32582" y="4743797"/>
            <a:ext cx="251719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1124197" y="6815776"/>
            <a:ext cx="103422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323333"/>
                </a:solidFill>
              </a:defRPr>
            </a:lvl1pPr>
          </a:lstStyle>
          <a:p>
            <a:pPr/>
            <a:r>
              <a:t>Archivers desire to visually share collections with each other</a:t>
            </a:r>
          </a:p>
        </p:txBody>
      </p:sp>
      <p:sp>
        <p:nvSpPr>
          <p:cNvPr id="130" name="Shape 130"/>
          <p:cNvSpPr/>
          <p:nvPr/>
        </p:nvSpPr>
        <p:spPr>
          <a:xfrm>
            <a:off x="-31750" y="6026150"/>
            <a:ext cx="1116161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algn="l">
              <a:defRPr sz="3100"/>
            </a:pPr>
            <a:r>
              <a:t>User driven, clutter free, design for moderate collections</a:t>
            </a:r>
          </a:p>
        </p:txBody>
      </p:sp>
      <p:sp>
        <p:nvSpPr>
          <p:cNvPr id="131" name="Shape 131"/>
          <p:cNvSpPr/>
          <p:nvPr/>
        </p:nvSpPr>
        <p:spPr>
          <a:xfrm>
            <a:off x="751582" y="6962174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751582" y="61788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" name="Shape 133"/>
          <p:cNvSpPr/>
          <p:nvPr/>
        </p:nvSpPr>
        <p:spPr>
          <a:xfrm>
            <a:off x="1132582" y="5305772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Description</a:t>
            </a:r>
          </a:p>
        </p:txBody>
      </p:sp>
      <p:sp>
        <p:nvSpPr>
          <p:cNvPr id="136" name="Shape 136"/>
          <p:cNvSpPr/>
          <p:nvPr/>
        </p:nvSpPr>
        <p:spPr>
          <a:xfrm>
            <a:off x="1047750" y="2806700"/>
            <a:ext cx="1004892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We're abstracting the user's archive collection as a table</a:t>
            </a:r>
          </a:p>
        </p:txBody>
      </p:sp>
      <p:sp>
        <p:nvSpPr>
          <p:cNvPr id="137" name="Shape 137"/>
          <p:cNvSpPr/>
          <p:nvPr/>
        </p:nvSpPr>
        <p:spPr>
          <a:xfrm>
            <a:off x="688082" y="29629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035050" y="3556000"/>
            <a:ext cx="9850350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/>
            </a:pPr>
            <a:r>
              <a:t>Key attribute (URI) that map to categorical or</a:t>
            </a:r>
          </a:p>
          <a:p>
            <a:pPr lvl="1" algn="l">
              <a:defRPr sz="3100"/>
            </a:pPr>
            <a:r>
              <a:t>quantitative values </a:t>
            </a:r>
          </a:p>
          <a:p>
            <a:pPr lvl="2" algn="l">
              <a:defRPr sz="3100"/>
            </a:pPr>
            <a:r>
              <a:t>Archiver - Categorical</a:t>
            </a:r>
          </a:p>
          <a:p>
            <a:pPr lvl="2" algn="l">
              <a:defRPr sz="3100"/>
            </a:pPr>
            <a:r>
              <a:t>Tags - Categorical</a:t>
            </a:r>
          </a:p>
          <a:p>
            <a:pPr lvl="2" algn="l">
              <a:defRPr sz="3100"/>
            </a:pPr>
            <a:r>
              <a:t>Number of archives - Quantitative</a:t>
            </a:r>
          </a:p>
          <a:p>
            <a:pPr lvl="2" algn="l">
              <a:defRPr sz="3100"/>
            </a:pPr>
            <a:r>
              <a:t>URI-M - Categorical</a:t>
            </a:r>
          </a:p>
        </p:txBody>
      </p:sp>
      <p:sp>
        <p:nvSpPr>
          <p:cNvPr id="139" name="Shape 139"/>
          <p:cNvSpPr/>
          <p:nvPr/>
        </p:nvSpPr>
        <p:spPr>
          <a:xfrm>
            <a:off x="662682" y="3697982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1147076" y="6654799"/>
            <a:ext cx="4043148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The table approach </a:t>
            </a:r>
          </a:p>
          <a:p>
            <a:pPr lvl="2" algn="l">
              <a:defRPr sz="3100"/>
            </a:pPr>
            <a:r>
              <a:t>Facilitates ordering</a:t>
            </a:r>
          </a:p>
          <a:p>
            <a:pPr lvl="2" algn="l">
              <a:defRPr sz="3100"/>
            </a:pPr>
            <a:r>
              <a:t>Filtering of data </a:t>
            </a:r>
          </a:p>
        </p:txBody>
      </p:sp>
      <p:sp>
        <p:nvSpPr>
          <p:cNvPr id="141" name="Shape 141"/>
          <p:cNvSpPr/>
          <p:nvPr/>
        </p:nvSpPr>
        <p:spPr>
          <a:xfrm>
            <a:off x="662682" y="68392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005582" y="4642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005582" y="5093394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005582" y="5544591"/>
            <a:ext cx="251718" cy="2660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005582" y="7277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005582" y="77600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1005582" y="5995789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 Tasks</a:t>
            </a:r>
          </a:p>
        </p:txBody>
      </p:sp>
      <p:sp>
        <p:nvSpPr>
          <p:cNvPr id="150" name="Shape 150"/>
          <p:cNvSpPr/>
          <p:nvPr/>
        </p:nvSpPr>
        <p:spPr>
          <a:xfrm>
            <a:off x="1413291" y="2641599"/>
            <a:ext cx="1082215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Lookup, browse, explore and locate can be achieved easily </a:t>
            </a:r>
          </a:p>
          <a:p>
            <a:pPr lvl="2" algn="l">
              <a:defRPr sz="3100"/>
            </a:pPr>
            <a:r>
              <a:t>with the table abstraction. Users start out broad, </a:t>
            </a:r>
          </a:p>
          <a:p>
            <a:pPr lvl="2" algn="l">
              <a:defRPr sz="3100"/>
            </a:pPr>
            <a:r>
              <a:t>and drill down by need</a:t>
            </a:r>
          </a:p>
        </p:txBody>
      </p:sp>
      <p:sp>
        <p:nvSpPr>
          <p:cNvPr id="151" name="Shape 151"/>
          <p:cNvSpPr/>
          <p:nvPr/>
        </p:nvSpPr>
        <p:spPr>
          <a:xfrm>
            <a:off x="929382" y="28232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1295520" y="4356100"/>
            <a:ext cx="996926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3100"/>
            </a:pPr>
            <a:r>
              <a:t>Users will be able to identify, compare and summarize</a:t>
            </a:r>
          </a:p>
          <a:p>
            <a:pPr lvl="3" algn="l">
              <a:defRPr sz="3100"/>
            </a:pPr>
            <a:r>
              <a:t>different archive records</a:t>
            </a:r>
          </a:p>
        </p:txBody>
      </p:sp>
      <p:sp>
        <p:nvSpPr>
          <p:cNvPr id="153" name="Shape 153"/>
          <p:cNvSpPr/>
          <p:nvPr/>
        </p:nvSpPr>
        <p:spPr>
          <a:xfrm>
            <a:off x="929382" y="4529260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1416113" y="5721350"/>
            <a:ext cx="97280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Analysis through discovery, presentation, and enjoyment</a:t>
            </a:r>
          </a:p>
        </p:txBody>
      </p:sp>
      <p:sp>
        <p:nvSpPr>
          <p:cNvPr id="155" name="Shape 155"/>
          <p:cNvSpPr/>
          <p:nvPr/>
        </p:nvSpPr>
        <p:spPr>
          <a:xfrm>
            <a:off x="929382" y="5845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1470387" y="6604000"/>
            <a:ext cx="1036282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Observe interesting characteristics, trends and relationships</a:t>
            </a:r>
          </a:p>
        </p:txBody>
      </p:sp>
      <p:sp>
        <p:nvSpPr>
          <p:cNvPr id="157" name="Shape 157"/>
          <p:cNvSpPr/>
          <p:nvPr/>
        </p:nvSpPr>
        <p:spPr>
          <a:xfrm>
            <a:off x="929382" y="6721026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Design</a:t>
            </a:r>
          </a:p>
        </p:txBody>
      </p:sp>
      <p:sp>
        <p:nvSpPr>
          <p:cNvPr id="160" name="Shape 160"/>
          <p:cNvSpPr/>
          <p:nvPr/>
        </p:nvSpPr>
        <p:spPr>
          <a:xfrm>
            <a:off x="1226939" y="2698750"/>
            <a:ext cx="10216456" cy="5169049"/>
          </a:xfrm>
          <a:prstGeom prst="rect">
            <a:avLst/>
          </a:prstGeom>
          <a:ln w="381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1" name="Shape 161"/>
          <p:cNvSpPr/>
          <p:nvPr/>
        </p:nvSpPr>
        <p:spPr>
          <a:xfrm>
            <a:off x="10779390" y="3333749"/>
            <a:ext cx="633743" cy="3899050"/>
          </a:xfrm>
          <a:prstGeom prst="rect">
            <a:avLst/>
          </a:prstGeom>
          <a:solidFill>
            <a:srgbClr val="1F6EBD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N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R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L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S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017" y="3448752"/>
            <a:ext cx="2332537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675" y="3448752"/>
            <a:ext cx="2332028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8181" y="3448714"/>
            <a:ext cx="2466070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53811" y="5691391"/>
            <a:ext cx="2332537" cy="17494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1444" t="0" r="14910" b="0"/>
          <a:stretch>
            <a:fillRect/>
          </a:stretch>
        </p:blipFill>
        <p:spPr>
          <a:xfrm>
            <a:off x="4691161" y="5703298"/>
            <a:ext cx="2551664" cy="17255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96113" y="5690648"/>
            <a:ext cx="2216345" cy="17509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2110482" y="2736850"/>
            <a:ext cx="2959001" cy="376288"/>
          </a:xfrm>
          <a:prstGeom prst="rect">
            <a:avLst/>
          </a:prstGeom>
          <a:blipFill>
            <a:blip r:embed="rId8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Mementos</a:t>
            </a:r>
          </a:p>
        </p:txBody>
      </p:sp>
      <p:sp>
        <p:nvSpPr>
          <p:cNvPr id="169" name="Shape 169"/>
          <p:cNvSpPr/>
          <p:nvPr/>
        </p:nvSpPr>
        <p:spPr>
          <a:xfrm>
            <a:off x="5137150" y="2736850"/>
            <a:ext cx="1659533" cy="376288"/>
          </a:xfrm>
          <a:prstGeom prst="rect">
            <a:avLst/>
          </a:prstGeom>
          <a:blipFill>
            <a:blip r:embed="rId9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Tags</a:t>
            </a:r>
          </a:p>
        </p:txBody>
      </p:sp>
      <p:sp>
        <p:nvSpPr>
          <p:cNvPr id="170" name="Shape 170"/>
          <p:cNvSpPr/>
          <p:nvPr/>
        </p:nvSpPr>
        <p:spPr>
          <a:xfrm>
            <a:off x="6864750" y="2736850"/>
            <a:ext cx="3197176" cy="376288"/>
          </a:xfrm>
          <a:prstGeom prst="rect">
            <a:avLst/>
          </a:prstGeom>
          <a:blipFill>
            <a:blip r:embed="rId9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Domains</a:t>
            </a:r>
          </a:p>
        </p:txBody>
      </p:sp>
      <p:sp>
        <p:nvSpPr>
          <p:cNvPr id="171" name="Shape 171"/>
          <p:cNvSpPr/>
          <p:nvPr/>
        </p:nvSpPr>
        <p:spPr>
          <a:xfrm>
            <a:off x="273397" y="5313542"/>
            <a:ext cx="1099593" cy="888965"/>
          </a:xfrm>
          <a:prstGeom prst="line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2" name="Shape 172"/>
          <p:cNvSpPr/>
          <p:nvPr/>
        </p:nvSpPr>
        <p:spPr>
          <a:xfrm flipV="1">
            <a:off x="265412" y="4555403"/>
            <a:ext cx="1107578" cy="1"/>
          </a:xfrm>
          <a:prstGeom prst="line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3" name="Shape 173"/>
          <p:cNvSpPr/>
          <p:nvPr/>
        </p:nvSpPr>
        <p:spPr>
          <a:xfrm flipV="1">
            <a:off x="279399" y="4548801"/>
            <a:ext cx="1" cy="766149"/>
          </a:xfrm>
          <a:prstGeom prst="line">
            <a:avLst/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4" name="Shape 174"/>
          <p:cNvSpPr/>
          <p:nvPr/>
        </p:nvSpPr>
        <p:spPr>
          <a:xfrm flipV="1">
            <a:off x="272684" y="2980584"/>
            <a:ext cx="1573932" cy="157393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5" name="Shape 175"/>
          <p:cNvSpPr/>
          <p:nvPr/>
        </p:nvSpPr>
        <p:spPr>
          <a:xfrm>
            <a:off x="10408701" y="3471398"/>
            <a:ext cx="1" cy="391020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Continued: Potential Design</a:t>
            </a:r>
          </a:p>
        </p:txBody>
      </p:sp>
      <p:sp>
        <p:nvSpPr>
          <p:cNvPr id="178" name="Shape 178"/>
          <p:cNvSpPr/>
          <p:nvPr/>
        </p:nvSpPr>
        <p:spPr>
          <a:xfrm>
            <a:off x="1226939" y="2698750"/>
            <a:ext cx="10216456" cy="5169049"/>
          </a:xfrm>
          <a:prstGeom prst="rect">
            <a:avLst/>
          </a:prstGeom>
          <a:ln w="381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9" name="Shape 179"/>
          <p:cNvSpPr/>
          <p:nvPr/>
        </p:nvSpPr>
        <p:spPr>
          <a:xfrm>
            <a:off x="10779390" y="3333750"/>
            <a:ext cx="633743" cy="3899049"/>
          </a:xfrm>
          <a:prstGeom prst="rect">
            <a:avLst/>
          </a:prstGeom>
          <a:solidFill>
            <a:srgbClr val="1F6EBD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N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R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L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S</a:t>
            </a:r>
          </a:p>
        </p:txBody>
      </p:sp>
      <p:sp>
        <p:nvSpPr>
          <p:cNvPr id="180" name="Shape 180"/>
          <p:cNvSpPr/>
          <p:nvPr/>
        </p:nvSpPr>
        <p:spPr>
          <a:xfrm>
            <a:off x="2110482" y="2736850"/>
            <a:ext cx="2959001" cy="376288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Mementos</a:t>
            </a:r>
          </a:p>
        </p:txBody>
      </p:sp>
      <p:sp>
        <p:nvSpPr>
          <p:cNvPr id="181" name="Shape 181"/>
          <p:cNvSpPr/>
          <p:nvPr/>
        </p:nvSpPr>
        <p:spPr>
          <a:xfrm>
            <a:off x="5137150" y="2736850"/>
            <a:ext cx="1659533" cy="376288"/>
          </a:xfrm>
          <a:prstGeom prst="rect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Tags</a:t>
            </a:r>
          </a:p>
        </p:txBody>
      </p:sp>
      <p:sp>
        <p:nvSpPr>
          <p:cNvPr id="182" name="Shape 182"/>
          <p:cNvSpPr/>
          <p:nvPr/>
        </p:nvSpPr>
        <p:spPr>
          <a:xfrm>
            <a:off x="6864749" y="2736850"/>
            <a:ext cx="3197177" cy="376288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Domains</a:t>
            </a:r>
          </a:p>
        </p:txBody>
      </p:sp>
      <p:sp>
        <p:nvSpPr>
          <p:cNvPr id="183" name="Shape 183"/>
          <p:cNvSpPr/>
          <p:nvPr/>
        </p:nvSpPr>
        <p:spPr>
          <a:xfrm>
            <a:off x="5198134" y="4717688"/>
            <a:ext cx="1537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Boston</a:t>
            </a:r>
          </a:p>
        </p:txBody>
      </p:sp>
      <p:sp>
        <p:nvSpPr>
          <p:cNvPr id="184" name="Shape 184"/>
          <p:cNvSpPr/>
          <p:nvPr/>
        </p:nvSpPr>
        <p:spPr>
          <a:xfrm>
            <a:off x="5712928" y="4345853"/>
            <a:ext cx="1181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bombing</a:t>
            </a:r>
          </a:p>
        </p:txBody>
      </p:sp>
      <p:sp>
        <p:nvSpPr>
          <p:cNvPr id="185" name="Shape 185"/>
          <p:cNvSpPr/>
          <p:nvPr/>
        </p:nvSpPr>
        <p:spPr>
          <a:xfrm>
            <a:off x="4913535" y="5302122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pizza</a:t>
            </a:r>
          </a:p>
        </p:txBody>
      </p:sp>
      <p:sp>
        <p:nvSpPr>
          <p:cNvPr id="186" name="Shape 186"/>
          <p:cNvSpPr/>
          <p:nvPr/>
        </p:nvSpPr>
        <p:spPr>
          <a:xfrm>
            <a:off x="5774848" y="5369335"/>
            <a:ext cx="145510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university</a:t>
            </a:r>
          </a:p>
        </p:txBody>
      </p:sp>
      <p:sp>
        <p:nvSpPr>
          <p:cNvPr id="187" name="Shape 187"/>
          <p:cNvSpPr/>
          <p:nvPr/>
        </p:nvSpPr>
        <p:spPr>
          <a:xfrm>
            <a:off x="2119376" y="4231553"/>
            <a:ext cx="2146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Computer</a:t>
            </a:r>
          </a:p>
        </p:txBody>
      </p:sp>
      <p:sp>
        <p:nvSpPr>
          <p:cNvPr id="188" name="Shape 188"/>
          <p:cNvSpPr/>
          <p:nvPr/>
        </p:nvSpPr>
        <p:spPr>
          <a:xfrm>
            <a:off x="2879294" y="4825638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java</a:t>
            </a:r>
          </a:p>
        </p:txBody>
      </p:sp>
      <p:sp>
        <p:nvSpPr>
          <p:cNvPr id="189" name="Shape 189"/>
          <p:cNvSpPr/>
          <p:nvPr/>
        </p:nvSpPr>
        <p:spPr>
          <a:xfrm>
            <a:off x="3762809" y="3916162"/>
            <a:ext cx="56698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c++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Continued: Potential Design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6939" y="2698750"/>
            <a:ext cx="10216456" cy="5169049"/>
          </a:xfrm>
          <a:prstGeom prst="rect">
            <a:avLst/>
          </a:prstGeom>
          <a:ln w="381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3" name="Shape 193"/>
          <p:cNvSpPr/>
          <p:nvPr/>
        </p:nvSpPr>
        <p:spPr>
          <a:xfrm>
            <a:off x="10779390" y="3333750"/>
            <a:ext cx="633743" cy="3899049"/>
          </a:xfrm>
          <a:prstGeom prst="rect">
            <a:avLst/>
          </a:prstGeom>
          <a:solidFill>
            <a:srgbClr val="1F6EBD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N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R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O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L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S</a:t>
            </a:r>
          </a:p>
        </p:txBody>
      </p:sp>
      <p:sp>
        <p:nvSpPr>
          <p:cNvPr id="194" name="Shape 194"/>
          <p:cNvSpPr/>
          <p:nvPr/>
        </p:nvSpPr>
        <p:spPr>
          <a:xfrm>
            <a:off x="2110482" y="2736850"/>
            <a:ext cx="2959001" cy="376288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Mementos</a:t>
            </a:r>
          </a:p>
        </p:txBody>
      </p:sp>
      <p:sp>
        <p:nvSpPr>
          <p:cNvPr id="195" name="Shape 195"/>
          <p:cNvSpPr/>
          <p:nvPr/>
        </p:nvSpPr>
        <p:spPr>
          <a:xfrm>
            <a:off x="5137150" y="2736850"/>
            <a:ext cx="1659533" cy="376288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Tags</a:t>
            </a:r>
          </a:p>
        </p:txBody>
      </p:sp>
      <p:sp>
        <p:nvSpPr>
          <p:cNvPr id="196" name="Shape 196"/>
          <p:cNvSpPr/>
          <p:nvPr/>
        </p:nvSpPr>
        <p:spPr>
          <a:xfrm>
            <a:off x="6864749" y="2736850"/>
            <a:ext cx="3197177" cy="376288"/>
          </a:xfrm>
          <a:prstGeom prst="rect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Domains</a:t>
            </a:r>
          </a:p>
        </p:txBody>
      </p:sp>
      <p:sp>
        <p:nvSpPr>
          <p:cNvPr id="197" name="Shape 197"/>
          <p:cNvSpPr/>
          <p:nvPr/>
        </p:nvSpPr>
        <p:spPr>
          <a:xfrm>
            <a:off x="2730459" y="4231493"/>
            <a:ext cx="362011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u="sng">
                <a:hlinkClick r:id="rId4" invalidUrl="" action="" tgtFrame="" tooltip="" history="1" highlightClick="0" endSnd="0"/>
              </a:rPr>
              <a:t>www.cnn.com</a:t>
            </a:r>
          </a:p>
          <a:p>
            <a:pPr algn="l"/>
            <a:r>
              <a:rPr u="sng">
                <a:hlinkClick r:id="rId5" invalidUrl="" action="" tgtFrame="" tooltip="" history="1" highlightClick="0" endSnd="0"/>
              </a:rPr>
              <a:t>www.fox.com</a:t>
            </a:r>
          </a:p>
          <a:p>
            <a:pPr algn="l"/>
            <a:r>
              <a:rPr u="sng">
                <a:hlinkClick r:id="rId6" invalidUrl="" action="" tgtFrame="" tooltip="" history="1" highlightClick="0" endSnd="0"/>
              </a:rPr>
              <a:t>www.apples.com</a:t>
            </a:r>
          </a:p>
        </p:txBody>
      </p:sp>
      <p:sp>
        <p:nvSpPr>
          <p:cNvPr id="198" name="Shape 198"/>
          <p:cNvSpPr/>
          <p:nvPr/>
        </p:nvSpPr>
        <p:spPr>
          <a:xfrm>
            <a:off x="3069120" y="6044818"/>
            <a:ext cx="52491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t>TODO:: lets add make this a sorted list</a:t>
            </a:r>
          </a:p>
          <a:p>
            <a:pPr>
              <a:defRPr sz="2300"/>
            </a:pPr>
            <a:r>
              <a:t>that is clickable, alike the tags </a:t>
            </a:r>
          </a:p>
          <a:p>
            <a:pPr>
              <a:defRPr sz="2300"/>
            </a:pPr>
            <a:r>
              <a:t>and mementos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Driven Control</a:t>
            </a:r>
          </a:p>
        </p:txBody>
      </p:sp>
      <p:pic>
        <p:nvPicPr>
          <p:cNvPr id="20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20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04" name="Shape 204"/>
          <p:cNvSpPr/>
          <p:nvPr/>
        </p:nvSpPr>
        <p:spPr>
          <a:xfrm flipH="1">
            <a:off x="6657902" y="3826470"/>
            <a:ext cx="2769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5" name="Shape 205"/>
          <p:cNvSpPr/>
          <p:nvPr/>
        </p:nvSpPr>
        <p:spPr>
          <a:xfrm flipH="1" flipV="1">
            <a:off x="6533314" y="6392763"/>
            <a:ext cx="3019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>
            <a:off x="2501900" y="33274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207" name="Shape 207"/>
          <p:cNvSpPr/>
          <p:nvPr/>
        </p:nvSpPr>
        <p:spPr>
          <a:xfrm>
            <a:off x="2501900" y="55626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208" name="Shape 208"/>
          <p:cNvSpPr/>
          <p:nvPr/>
        </p:nvSpPr>
        <p:spPr>
          <a:xfrm>
            <a:off x="3626147" y="41021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Selection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Group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Criteria</a:t>
            </a:r>
          </a:p>
        </p:txBody>
      </p:sp>
      <p:sp>
        <p:nvSpPr>
          <p:cNvPr id="209" name="Shape 209"/>
          <p:cNvSpPr/>
          <p:nvPr/>
        </p:nvSpPr>
        <p:spPr>
          <a:xfrm>
            <a:off x="3613447" y="63500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Date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Tags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URI-M</a:t>
            </a:r>
          </a:p>
        </p:txBody>
      </p:sp>
      <p:sp>
        <p:nvSpPr>
          <p:cNvPr id="210" name="Shape 210"/>
          <p:cNvSpPr/>
          <p:nvPr/>
        </p:nvSpPr>
        <p:spPr>
          <a:xfrm>
            <a:off x="6211578" y="4239666"/>
            <a:ext cx="36626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Filter and drill</a:t>
            </a:r>
          </a:p>
          <a:p>
            <a:pPr/>
            <a:r>
              <a:t>down by desired</a:t>
            </a:r>
          </a:p>
          <a:p>
            <a:pPr/>
            <a:r>
              <a:t>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</a:t>
            </a:r>
          </a:p>
        </p:txBody>
      </p:sp>
      <p:pic>
        <p:nvPicPr>
          <p:cNvPr id="21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21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534" y="4756405"/>
            <a:ext cx="1268098" cy="9588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0044617" y="3529905"/>
            <a:ext cx="935534" cy="41845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BACK</a:t>
            </a:r>
          </a:p>
        </p:txBody>
      </p:sp>
      <p:pic>
        <p:nvPicPr>
          <p:cNvPr id="218" name="Snip20160228_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592" y="2942803"/>
            <a:ext cx="1809934" cy="12654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5444309" y="36527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2001</a:t>
            </a:r>
          </a:p>
        </p:txBody>
      </p:sp>
      <p:sp>
        <p:nvSpPr>
          <p:cNvPr id="220" name="Shape 220"/>
          <p:cNvSpPr/>
          <p:nvPr/>
        </p:nvSpPr>
        <p:spPr>
          <a:xfrm>
            <a:off x="5444309" y="29415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221" name="Shape 221"/>
          <p:cNvSpPr/>
          <p:nvPr/>
        </p:nvSpPr>
        <p:spPr>
          <a:xfrm flipV="1">
            <a:off x="2870200" y="4186435"/>
            <a:ext cx="330349" cy="3303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22" name="Snip20160228_2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6996"/>
          <a:stretch>
            <a:fillRect/>
          </a:stretch>
        </p:blipFill>
        <p:spPr>
          <a:xfrm>
            <a:off x="3515592" y="4603982"/>
            <a:ext cx="1809934" cy="126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5444309" y="53161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2005</a:t>
            </a:r>
          </a:p>
        </p:txBody>
      </p:sp>
      <p:sp>
        <p:nvSpPr>
          <p:cNvPr id="224" name="Shape 224"/>
          <p:cNvSpPr/>
          <p:nvPr/>
        </p:nvSpPr>
        <p:spPr>
          <a:xfrm>
            <a:off x="5444309" y="46049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225" name="Shape 225"/>
          <p:cNvSpPr/>
          <p:nvPr/>
        </p:nvSpPr>
        <p:spPr>
          <a:xfrm>
            <a:off x="2870200" y="5235807"/>
            <a:ext cx="321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26" name="Snip20160228_3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21506"/>
          <a:stretch>
            <a:fillRect/>
          </a:stretch>
        </p:blipFill>
        <p:spPr>
          <a:xfrm>
            <a:off x="3502983" y="6267374"/>
            <a:ext cx="1835334" cy="1282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5444309" y="69794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May 22, 2005</a:t>
            </a:r>
          </a:p>
        </p:txBody>
      </p:sp>
      <p:sp>
        <p:nvSpPr>
          <p:cNvPr id="228" name="Shape 228"/>
          <p:cNvSpPr/>
          <p:nvPr/>
        </p:nvSpPr>
        <p:spPr>
          <a:xfrm>
            <a:off x="5444309" y="62682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/may</a:t>
            </a:r>
          </a:p>
        </p:txBody>
      </p:sp>
      <p:sp>
        <p:nvSpPr>
          <p:cNvPr id="229" name="Shape 229"/>
          <p:cNvSpPr/>
          <p:nvPr/>
        </p:nvSpPr>
        <p:spPr>
          <a:xfrm>
            <a:off x="2879180" y="6007673"/>
            <a:ext cx="312389" cy="312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